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AFC0A11-D058-4FFB-ACC2-F7A8805F25D0}" type="datetimeFigureOut">
              <a:rPr lang="en-US" smtClean="0"/>
              <a:t>7/29/2019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61E54-CB71-49B8-877C-8EE3908BB617}"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FC0A11-D058-4FFB-ACC2-F7A8805F25D0}" type="datetimeFigureOut">
              <a:rPr lang="en-US" smtClean="0"/>
              <a:t>7/29/2019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61E54-CB71-49B8-877C-8EE3908BB61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AFC0A11-D058-4FFB-ACC2-F7A8805F25D0}" type="datetimeFigureOut">
              <a:rPr lang="en-US" smtClean="0"/>
              <a:t>7/29/2019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61E54-CB71-49B8-877C-8EE3908BB61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AFC0A11-D058-4FFB-ACC2-F7A8805F25D0}" type="datetimeFigureOut">
              <a:rPr lang="en-US" smtClean="0"/>
              <a:t>7/29/2019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E61E54-CB71-49B8-877C-8EE3908BB61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AFC0A11-D058-4FFB-ACC2-F7A8805F25D0}" type="datetimeFigureOut">
              <a:rPr lang="en-US" smtClean="0"/>
              <a:t>7/29/2019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E61E54-CB71-49B8-877C-8EE3908BB61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AFC0A11-D058-4FFB-ACC2-F7A8805F25D0}" type="datetimeFigureOut">
              <a:rPr lang="en-US" smtClean="0"/>
              <a:t>7/29/2019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E61E54-CB71-49B8-877C-8EE3908BB6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FC0A11-D058-4FFB-ACC2-F7A8805F25D0}" type="datetimeFigureOut">
              <a:rPr lang="en-US" smtClean="0"/>
              <a:t>7/29/2019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E61E54-CB71-49B8-877C-8EE3908BB6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AFC0A11-D058-4FFB-ACC2-F7A8805F25D0}" type="datetimeFigureOut">
              <a:rPr lang="en-US" smtClean="0"/>
              <a:t>7/29/2019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E61E54-CB71-49B8-877C-8EE3908BB617}"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AFC0A11-D058-4FFB-ACC2-F7A8805F25D0}" type="datetimeFigureOut">
              <a:rPr lang="en-US" smtClean="0"/>
              <a:t>7/29/2019</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64E61E54-CB71-49B8-877C-8EE3908BB61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FC0A11-D058-4FFB-ACC2-F7A8805F25D0}" type="datetimeFigureOut">
              <a:rPr lang="en-US" smtClean="0"/>
              <a:t>7/29/2019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61E54-CB71-49B8-877C-8EE3908BB6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FC0A11-D058-4FFB-ACC2-F7A8805F25D0}" type="datetimeFigureOut">
              <a:rPr lang="en-US" smtClean="0"/>
              <a:t>7/29/2019</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64E61E54-CB71-49B8-877C-8EE3908BB61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AFC0A11-D058-4FFB-ACC2-F7A8805F25D0}" type="datetimeFigureOut">
              <a:rPr lang="en-US" smtClean="0"/>
              <a:t>7/29/2019</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64E61E54-CB71-49B8-877C-8EE3908BB61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Book Review Assignment</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275324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Written Assignment </a:t>
            </a:r>
            <a:r>
              <a:rPr lang="en-US" dirty="0" smtClean="0"/>
              <a:t>Due: November 6</a:t>
            </a:r>
            <a:endParaRPr lang="en-US" dirty="0"/>
          </a:p>
        </p:txBody>
      </p:sp>
      <p:sp>
        <p:nvSpPr>
          <p:cNvPr id="2" name="Content Placeholder 1"/>
          <p:cNvSpPr>
            <a:spLocks noGrp="1"/>
          </p:cNvSpPr>
          <p:nvPr>
            <p:ph idx="1"/>
          </p:nvPr>
        </p:nvSpPr>
        <p:spPr>
          <a:xfrm>
            <a:off x="457200" y="1600200"/>
            <a:ext cx="8229600" cy="4800600"/>
          </a:xfrm>
        </p:spPr>
        <p:txBody>
          <a:bodyPr>
            <a:normAutofit fontScale="55000" lnSpcReduction="20000"/>
          </a:bodyPr>
          <a:lstStyle/>
          <a:p>
            <a:pPr marL="109728" indent="0">
              <a:buNone/>
            </a:pPr>
            <a:r>
              <a:rPr lang="en-US" sz="3800" dirty="0"/>
              <a:t>Select a Management book from the list of recommended books posted in </a:t>
            </a:r>
            <a:r>
              <a:rPr lang="en-US" sz="3800" dirty="0" smtClean="0"/>
              <a:t>Canvas.  </a:t>
            </a:r>
            <a:r>
              <a:rPr lang="en-US" sz="3800" dirty="0"/>
              <a:t>Read the book completely, and write a 3 – 4 page paper, discussing the following</a:t>
            </a:r>
            <a:r>
              <a:rPr lang="en-US" sz="3800" dirty="0" smtClean="0"/>
              <a:t>:</a:t>
            </a:r>
          </a:p>
          <a:p>
            <a:pPr marL="109728" indent="0">
              <a:buNone/>
            </a:pPr>
            <a:endParaRPr lang="en-US" dirty="0"/>
          </a:p>
          <a:p>
            <a:pPr marL="624078" lvl="0" indent="-514350">
              <a:buFont typeface="+mj-lt"/>
              <a:buAutoNum type="arabicPeriod"/>
            </a:pPr>
            <a:r>
              <a:rPr lang="en-US" sz="4200" dirty="0"/>
              <a:t>The core premise and concepts from this book</a:t>
            </a:r>
          </a:p>
          <a:p>
            <a:pPr marL="624078" lvl="0" indent="-514350">
              <a:buFont typeface="+mj-lt"/>
              <a:buAutoNum type="arabicPeriod"/>
            </a:pPr>
            <a:r>
              <a:rPr lang="en-US" sz="4200" dirty="0"/>
              <a:t>How do the core concepts from this book tie into what you’ve learned in this class?  Be certain to cite relevant theories, and class discussion from any topic studied in this course.</a:t>
            </a:r>
          </a:p>
          <a:p>
            <a:pPr marL="624078" lvl="0" indent="-514350">
              <a:buFont typeface="+mj-lt"/>
              <a:buAutoNum type="arabicPeriod"/>
            </a:pPr>
            <a:r>
              <a:rPr lang="en-US" sz="4200" dirty="0"/>
              <a:t>What are the three most important ideas you personally learned from this reading?</a:t>
            </a:r>
          </a:p>
          <a:p>
            <a:pPr marL="624078" lvl="0" indent="-514350">
              <a:buFont typeface="+mj-lt"/>
              <a:buAutoNum type="arabicPeriod"/>
            </a:pPr>
            <a:r>
              <a:rPr lang="en-US" sz="4200" dirty="0"/>
              <a:t>Why were these three ideas so important to you personally, and how do you intend to use what you’ve learned in real-life?  Be specific.</a:t>
            </a:r>
          </a:p>
          <a:p>
            <a:pPr marL="624078" lvl="0" indent="-514350">
              <a:buFont typeface="+mj-lt"/>
              <a:buAutoNum type="arabicPeriod"/>
            </a:pPr>
            <a:r>
              <a:rPr lang="en-US" sz="4200" dirty="0"/>
              <a:t>Your overall assessment and rating of this book and why.</a:t>
            </a:r>
          </a:p>
          <a:p>
            <a:pPr marL="109728" indent="0">
              <a:buNone/>
            </a:pPr>
            <a:endParaRPr lang="en-US" sz="3800" b="1" i="1" dirty="0" smtClean="0"/>
          </a:p>
          <a:p>
            <a:pPr marL="109728" indent="0">
              <a:buNone/>
            </a:pPr>
            <a:r>
              <a:rPr lang="en-US" sz="3800" b="1" i="1" dirty="0" smtClean="0"/>
              <a:t>Written </a:t>
            </a:r>
            <a:r>
              <a:rPr lang="en-US" sz="3800" b="1" i="1" dirty="0"/>
              <a:t>assignments </a:t>
            </a:r>
            <a:r>
              <a:rPr lang="en-US" sz="3800" b="1" i="1" dirty="0" smtClean="0"/>
              <a:t>are submitted through </a:t>
            </a:r>
            <a:r>
              <a:rPr lang="en-US" sz="3800" b="1" i="1" dirty="0" err="1" smtClean="0"/>
              <a:t>Turnitin</a:t>
            </a:r>
            <a:r>
              <a:rPr lang="en-US" sz="3800" b="1" i="1" dirty="0" smtClean="0"/>
              <a:t> and due by </a:t>
            </a:r>
            <a:r>
              <a:rPr lang="en-US" sz="3800" b="1" i="1" dirty="0" smtClean="0"/>
              <a:t>2:00 pm.  </a:t>
            </a:r>
            <a:r>
              <a:rPr lang="en-US" sz="3800" b="1" i="1" dirty="0" smtClean="0"/>
              <a:t>You will find the link to </a:t>
            </a:r>
            <a:r>
              <a:rPr lang="en-US" sz="3800" b="1" i="1" dirty="0" err="1" smtClean="0"/>
              <a:t>Turnitin</a:t>
            </a:r>
            <a:r>
              <a:rPr lang="en-US" sz="3800" b="1" i="1" dirty="0" smtClean="0"/>
              <a:t> on Canvas.</a:t>
            </a:r>
            <a:endParaRPr lang="en-US" sz="3800" dirty="0"/>
          </a:p>
          <a:p>
            <a:pPr marL="109728" indent="0">
              <a:buNone/>
            </a:pPr>
            <a:endParaRPr lang="en-US" dirty="0"/>
          </a:p>
        </p:txBody>
      </p:sp>
    </p:spTree>
    <p:extLst>
      <p:ext uri="{BB962C8B-B14F-4D97-AF65-F5344CB8AC3E}">
        <p14:creationId xmlns:p14="http://schemas.microsoft.com/office/powerpoint/2010/main" val="1135233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22511871"/>
              </p:ext>
            </p:extLst>
          </p:nvPr>
        </p:nvGraphicFramePr>
        <p:xfrm>
          <a:off x="609600" y="609600"/>
          <a:ext cx="8229600" cy="5491480"/>
        </p:xfrm>
        <a:graphic>
          <a:graphicData uri="http://schemas.openxmlformats.org/drawingml/2006/table">
            <a:tbl>
              <a:tblPr firstRow="1" bandRow="1">
                <a:tableStyleId>{5C22544A-7EE6-4342-B048-85BDC9FD1C3A}</a:tableStyleId>
              </a:tblPr>
              <a:tblGrid>
                <a:gridCol w="6477000"/>
                <a:gridCol w="1752600"/>
              </a:tblGrid>
              <a:tr h="370840">
                <a:tc>
                  <a:txBody>
                    <a:bodyPr/>
                    <a:lstStyle/>
                    <a:p>
                      <a:r>
                        <a:rPr lang="en-US" dirty="0" smtClean="0"/>
                        <a:t>Grading Criteria</a:t>
                      </a:r>
                      <a:endParaRPr lang="en-US" dirty="0"/>
                    </a:p>
                  </a:txBody>
                  <a:tcPr/>
                </a:tc>
                <a:tc>
                  <a:txBody>
                    <a:bodyPr/>
                    <a:lstStyle/>
                    <a:p>
                      <a:r>
                        <a:rPr lang="en-US" dirty="0" smtClean="0"/>
                        <a:t>Point Value</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effectLst/>
                        </a:rPr>
                        <a:t>1.  Captured the core premise and key concepts of this book concisely and provided a solid foundation for understanding the key principles of the book.</a:t>
                      </a:r>
                      <a:endParaRPr lang="en-US" dirty="0"/>
                    </a:p>
                  </a:txBody>
                  <a:tcPr/>
                </a:tc>
                <a:tc>
                  <a:txBody>
                    <a:bodyPr/>
                    <a:lstStyle/>
                    <a:p>
                      <a:pPr algn="ctr"/>
                      <a:r>
                        <a:rPr lang="en-US" b="1" dirty="0" smtClean="0"/>
                        <a:t>20</a:t>
                      </a:r>
                      <a:endParaRPr lang="en-US"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effectLst/>
                        </a:rPr>
                        <a:t>2.  Integrated the content with other course material, citing a variety of relevant theories.</a:t>
                      </a:r>
                      <a:endParaRPr lang="en-US" dirty="0"/>
                    </a:p>
                  </a:txBody>
                  <a:tcPr/>
                </a:tc>
                <a:tc>
                  <a:txBody>
                    <a:bodyPr/>
                    <a:lstStyle/>
                    <a:p>
                      <a:pPr algn="ctr"/>
                      <a:r>
                        <a:rPr lang="en-US" b="1" dirty="0" smtClean="0"/>
                        <a:t>20</a:t>
                      </a:r>
                      <a:endParaRPr lang="en-US"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effectLst/>
                        </a:rPr>
                        <a:t>3.  Discussion quality of the three most important ideas you learned from this book.</a:t>
                      </a:r>
                      <a:endParaRPr lang="en-US" dirty="0"/>
                    </a:p>
                  </a:txBody>
                  <a:tcPr/>
                </a:tc>
                <a:tc>
                  <a:txBody>
                    <a:bodyPr/>
                    <a:lstStyle/>
                    <a:p>
                      <a:pPr algn="ctr"/>
                      <a:r>
                        <a:rPr lang="en-US" b="1" dirty="0" smtClean="0"/>
                        <a:t>20</a:t>
                      </a:r>
                      <a:endParaRPr lang="en-US"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effectLst/>
                        </a:rPr>
                        <a:t>4.  Discussion quality on application of these principles in real life situations.</a:t>
                      </a:r>
                      <a:endParaRPr lang="en-US" dirty="0"/>
                    </a:p>
                  </a:txBody>
                  <a:tcPr/>
                </a:tc>
                <a:tc>
                  <a:txBody>
                    <a:bodyPr/>
                    <a:lstStyle/>
                    <a:p>
                      <a:pPr algn="ctr"/>
                      <a:r>
                        <a:rPr lang="en-US" b="1" dirty="0" smtClean="0"/>
                        <a:t>10</a:t>
                      </a:r>
                      <a:endParaRPr lang="en-US" b="1" dirty="0"/>
                    </a:p>
                  </a:txBody>
                  <a:tcPr/>
                </a:tc>
              </a:tr>
              <a:tr h="370840">
                <a:tc>
                  <a:txBody>
                    <a:bodyPr/>
                    <a:lstStyle/>
                    <a:p>
                      <a:pPr marL="0" marR="0">
                        <a:spcBef>
                          <a:spcPts val="0"/>
                        </a:spcBef>
                        <a:spcAft>
                          <a:spcPts val="0"/>
                        </a:spcAft>
                      </a:pPr>
                      <a:r>
                        <a:rPr lang="en-US" sz="1800" dirty="0" smtClean="0">
                          <a:solidFill>
                            <a:schemeClr val="tx1"/>
                          </a:solidFill>
                          <a:effectLst/>
                        </a:rPr>
                        <a:t>5.  Overall Quality</a:t>
                      </a:r>
                    </a:p>
                    <a:p>
                      <a:pPr marL="800100" marR="0" lvl="1" indent="-342900">
                        <a:spcBef>
                          <a:spcPts val="0"/>
                        </a:spcBef>
                        <a:spcAft>
                          <a:spcPts val="0"/>
                        </a:spcAft>
                        <a:buFont typeface="Symbol"/>
                        <a:buChar char=""/>
                      </a:pPr>
                      <a:r>
                        <a:rPr lang="en-US" sz="1800" dirty="0" smtClean="0">
                          <a:solidFill>
                            <a:schemeClr val="tx1"/>
                          </a:solidFill>
                          <a:effectLst/>
                        </a:rPr>
                        <a:t>Written Quality</a:t>
                      </a:r>
                    </a:p>
                    <a:p>
                      <a:pPr marL="800100" marR="0" lvl="1" indent="-342900">
                        <a:spcBef>
                          <a:spcPts val="0"/>
                        </a:spcBef>
                        <a:spcAft>
                          <a:spcPts val="0"/>
                        </a:spcAft>
                        <a:buFont typeface="Symbol"/>
                        <a:buChar char=""/>
                      </a:pPr>
                      <a:r>
                        <a:rPr lang="en-US" sz="1800" dirty="0" smtClean="0">
                          <a:solidFill>
                            <a:schemeClr val="tx1"/>
                          </a:solidFill>
                          <a:effectLst/>
                        </a:rPr>
                        <a:t>Comprehension</a:t>
                      </a:r>
                    </a:p>
                    <a:p>
                      <a:pPr marL="800100" marR="0" lvl="1" indent="-342900">
                        <a:spcBef>
                          <a:spcPts val="0"/>
                        </a:spcBef>
                        <a:spcAft>
                          <a:spcPts val="0"/>
                        </a:spcAft>
                        <a:buFont typeface="Symbol"/>
                        <a:buChar char=""/>
                      </a:pPr>
                      <a:r>
                        <a:rPr lang="en-US" sz="1800" dirty="0" smtClean="0">
                          <a:solidFill>
                            <a:schemeClr val="tx1"/>
                          </a:solidFill>
                          <a:effectLst/>
                        </a:rPr>
                        <a:t>Cohesiveness</a:t>
                      </a:r>
                    </a:p>
                    <a:p>
                      <a:pPr marL="800100" marR="0" lvl="1" indent="-342900">
                        <a:spcBef>
                          <a:spcPts val="0"/>
                        </a:spcBef>
                        <a:spcAft>
                          <a:spcPts val="0"/>
                        </a:spcAft>
                        <a:buFont typeface="Symbol"/>
                        <a:buChar char=""/>
                      </a:pPr>
                      <a:r>
                        <a:rPr lang="en-US" sz="1800" dirty="0" smtClean="0">
                          <a:solidFill>
                            <a:schemeClr val="tx1"/>
                          </a:solidFill>
                          <a:effectLst/>
                        </a:rPr>
                        <a:t>Comprehensiveness</a:t>
                      </a:r>
                    </a:p>
                    <a:p>
                      <a:pPr marL="800100" marR="0" lvl="1" indent="-342900">
                        <a:spcBef>
                          <a:spcPts val="0"/>
                        </a:spcBef>
                        <a:spcAft>
                          <a:spcPts val="0"/>
                        </a:spcAft>
                        <a:buFont typeface="Symbol"/>
                        <a:buChar char=""/>
                      </a:pPr>
                      <a:r>
                        <a:rPr lang="en-US" sz="1800" dirty="0" smtClean="0">
                          <a:solidFill>
                            <a:schemeClr val="tx1"/>
                          </a:solidFill>
                          <a:effectLst/>
                        </a:rPr>
                        <a:t>Information flow</a:t>
                      </a:r>
                    </a:p>
                    <a:p>
                      <a:pPr marL="800100" marR="0" lvl="1" indent="-342900">
                        <a:spcBef>
                          <a:spcPts val="0"/>
                        </a:spcBef>
                        <a:spcAft>
                          <a:spcPts val="0"/>
                        </a:spcAft>
                        <a:buFont typeface="Symbol"/>
                        <a:buChar char=""/>
                      </a:pPr>
                      <a:r>
                        <a:rPr lang="en-US" sz="1800" dirty="0" smtClean="0">
                          <a:solidFill>
                            <a:schemeClr val="tx1"/>
                          </a:solidFill>
                          <a:effectLst/>
                        </a:rPr>
                        <a:t>Overall assessment</a:t>
                      </a:r>
                      <a:endParaRPr lang="en-US" sz="1800" dirty="0" smtClean="0">
                        <a:solidFill>
                          <a:schemeClr val="tx1"/>
                        </a:solidFill>
                        <a:effectLst/>
                        <a:latin typeface="Times New Roman"/>
                        <a:ea typeface="Times New Roman"/>
                      </a:endParaRPr>
                    </a:p>
                    <a:p>
                      <a:endParaRPr lang="en-US" dirty="0"/>
                    </a:p>
                  </a:txBody>
                  <a:tcPr/>
                </a:tc>
                <a:tc>
                  <a:txBody>
                    <a:bodyPr/>
                    <a:lstStyle/>
                    <a:p>
                      <a:pPr algn="ctr"/>
                      <a:r>
                        <a:rPr lang="en-US" b="1" dirty="0" smtClean="0"/>
                        <a:t>30</a:t>
                      </a:r>
                      <a:endParaRPr lang="en-US" b="1" dirty="0"/>
                    </a:p>
                  </a:txBody>
                  <a:tcPr/>
                </a:tc>
              </a:tr>
            </a:tbl>
          </a:graphicData>
        </a:graphic>
      </p:graphicFrame>
    </p:spTree>
    <p:extLst>
      <p:ext uri="{BB962C8B-B14F-4D97-AF65-F5344CB8AC3E}">
        <p14:creationId xmlns:p14="http://schemas.microsoft.com/office/powerpoint/2010/main" val="789791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Tips for Success</a:t>
            </a:r>
            <a:endParaRPr lang="en-US" dirty="0"/>
          </a:p>
        </p:txBody>
      </p:sp>
      <p:sp>
        <p:nvSpPr>
          <p:cNvPr id="2" name="Content Placeholder 1"/>
          <p:cNvSpPr>
            <a:spLocks noGrp="1"/>
          </p:cNvSpPr>
          <p:nvPr>
            <p:ph idx="1"/>
          </p:nvPr>
        </p:nvSpPr>
        <p:spPr/>
        <p:txBody>
          <a:bodyPr>
            <a:normAutofit fontScale="92500" lnSpcReduction="20000"/>
          </a:bodyPr>
          <a:lstStyle/>
          <a:p>
            <a:pPr lvl="0"/>
            <a:r>
              <a:rPr lang="en-US" dirty="0" smtClean="0"/>
              <a:t>Use </a:t>
            </a:r>
            <a:r>
              <a:rPr lang="en-US" dirty="0"/>
              <a:t>sub-headings for each section (helps identify and clarify </a:t>
            </a:r>
            <a:r>
              <a:rPr lang="en-US" dirty="0" smtClean="0"/>
              <a:t>details) </a:t>
            </a:r>
          </a:p>
          <a:p>
            <a:pPr lvl="0"/>
            <a:r>
              <a:rPr lang="en-US" dirty="0" smtClean="0"/>
              <a:t>Use </a:t>
            </a:r>
            <a:r>
              <a:rPr lang="en-US" dirty="0"/>
              <a:t>paragraph breaks to distinguish your distinct thoughts </a:t>
            </a:r>
          </a:p>
          <a:p>
            <a:pPr lvl="0"/>
            <a:r>
              <a:rPr lang="en-US" dirty="0"/>
              <a:t>Be precise and concise</a:t>
            </a:r>
          </a:p>
          <a:p>
            <a:pPr lvl="0"/>
            <a:r>
              <a:rPr lang="en-US" dirty="0"/>
              <a:t>Be certain to cover all questions completely</a:t>
            </a:r>
          </a:p>
          <a:p>
            <a:pPr lvl="0"/>
            <a:r>
              <a:rPr lang="en-US" dirty="0"/>
              <a:t>Be certain to cite relevant theories, and exhibit evidence of your comprehension of those theories</a:t>
            </a:r>
          </a:p>
          <a:p>
            <a:pPr lvl="0"/>
            <a:r>
              <a:rPr lang="en-US" dirty="0"/>
              <a:t>Grammar and syntax matter</a:t>
            </a:r>
          </a:p>
          <a:p>
            <a:pPr lvl="0"/>
            <a:r>
              <a:rPr lang="en-US" dirty="0"/>
              <a:t>Use readable font style and size</a:t>
            </a:r>
          </a:p>
          <a:p>
            <a:endParaRPr lang="en-US" dirty="0"/>
          </a:p>
        </p:txBody>
      </p:sp>
    </p:spTree>
    <p:extLst>
      <p:ext uri="{BB962C8B-B14F-4D97-AF65-F5344CB8AC3E}">
        <p14:creationId xmlns:p14="http://schemas.microsoft.com/office/powerpoint/2010/main" val="354073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Relevant Theories</a:t>
            </a:r>
            <a:endParaRPr lang="en-US" dirty="0"/>
          </a:p>
        </p:txBody>
      </p:sp>
      <p:sp>
        <p:nvSpPr>
          <p:cNvPr id="2" name="Content Placeholder 1"/>
          <p:cNvSpPr>
            <a:spLocks noGrp="1"/>
          </p:cNvSpPr>
          <p:nvPr>
            <p:ph idx="1"/>
          </p:nvPr>
        </p:nvSpPr>
        <p:spPr/>
        <p:txBody>
          <a:bodyPr/>
          <a:lstStyle/>
          <a:p>
            <a:r>
              <a:rPr lang="en-US" dirty="0" smtClean="0"/>
              <a:t>Show evidence that you have read the materials for this course</a:t>
            </a:r>
          </a:p>
          <a:p>
            <a:r>
              <a:rPr lang="en-US" dirty="0" smtClean="0"/>
              <a:t>Show evidence that you understand the materials from this course</a:t>
            </a:r>
          </a:p>
          <a:p>
            <a:r>
              <a:rPr lang="en-US" dirty="0" smtClean="0"/>
              <a:t>Show evidence that you can apply course materials to other contexts.</a:t>
            </a:r>
            <a:endParaRPr lang="en-US" dirty="0"/>
          </a:p>
        </p:txBody>
      </p:sp>
    </p:spTree>
    <p:extLst>
      <p:ext uri="{BB962C8B-B14F-4D97-AF65-F5344CB8AC3E}">
        <p14:creationId xmlns:p14="http://schemas.microsoft.com/office/powerpoint/2010/main" val="41755964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5</TotalTime>
  <Words>350</Words>
  <Application>Microsoft Office PowerPoint</Application>
  <PresentationFormat>On-screen Show (4:3)</PresentationFormat>
  <Paragraphs>42</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Module</vt:lpstr>
      <vt:lpstr>Book Review Assignment</vt:lpstr>
      <vt:lpstr>Written Assignment Due: November 6</vt:lpstr>
      <vt:lpstr>   </vt:lpstr>
      <vt:lpstr>Tips for Success</vt:lpstr>
      <vt:lpstr>Relevant Theories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Review Assignment</dc:title>
  <dc:creator>user</dc:creator>
  <cp:lastModifiedBy>user</cp:lastModifiedBy>
  <cp:revision>8</cp:revision>
  <dcterms:created xsi:type="dcterms:W3CDTF">2015-04-17T17:07:49Z</dcterms:created>
  <dcterms:modified xsi:type="dcterms:W3CDTF">2019-07-30T02:01:57Z</dcterms:modified>
</cp:coreProperties>
</file>